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1695" cy="6858000"/>
  <p:notesSz cx="6858000" cy="12191695"/>
  <p:embeddedFontLst>
    <p:embeddedFont>
      <p:font typeface="Chakra Petch Bold"/>
      <p:regular r:id="rId201314"/>
    </p:embeddedFont>
    <p:embeddedFont>
      <p:font typeface="Chakra Petch SemiBold"/>
      <p:regular r:id="rId201315"/>
    </p:embeddedFont>
    <p:embeddedFont>
      <p:font typeface="Jura"/>
      <p:regular r:id="rId201316"/>
    </p:embeddedFont>
    <p:embeddedFont>
      <p:font typeface="Jura SemiBold"/>
      <p:regular r:id="rId201317"/>
    </p:embeddedFont>
    <p:embeddedFont>
      <p:font typeface="Jura Bold"/>
      <p:regular r:id="rId201318"/>
    </p:embeddedFont>
    <p:embeddedFont>
      <p:font typeface="Plus Jakarta Sans"/>
      <p:regular r:id="rId201319"/>
    </p:embeddedFont>
    <p:embeddedFont>
      <p:font typeface="Plus Jakarta Sans SemiBold"/>
      <p:regular r:id="rId201320"/>
    </p:embeddedFont>
    <p:embeddedFont>
      <p:font typeface="Plus Jakarta Sans Bold"/>
      <p:regular r:id="rId201321"/>
    </p:embeddedFont>
    <p:embeddedFont>
      <p:font typeface="Red Hat Mono Bold"/>
      <p:regular r:id="rId201322"/>
    </p:embeddedFont>
    <p:embeddedFont>
      <p:font typeface="Red Hat Mono"/>
      <p:regular r:id="rId201323"/>
    </p:embeddedFont>
    <p:embeddedFont>
      <p:font typeface="Red Hat Mono Medium"/>
      <p:regular r:id="rId2013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pilot review presentation. State clearly up front that final operational decisions remain pending review of completed performance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quarterly volume breakdown. Review April through June performance, highlighting May as the peak month with 150 completed orders and a cumulative total of 405 orders.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Address the governance risk and immediate next steps. Reiterate that no July volume assumption should be treated as committed until formal target approval is obtained.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3" Type="http://schemas.openxmlformats.org/officeDocument/2006/relationships/image" Target="../media/image-1002-3.png"/><Relationship Id="rId5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3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DDF1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2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DDF1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7209" y="788480"/>
            <a:ext cx="7270568" cy="15279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78000"/>
              </a:lnSpc>
              <a:buNone/>
            </a:pPr>
            <a:r>
              <a:rPr lang="en-US" sz="6400" b="1" spc="-256" kern="100" dirty="0">
                <a:solidFill>
                  <a:srgbClr val="FFFFFF"/>
                </a:solidFill>
                <a:latin typeface="Chakra Petch Bold" pitchFamily="34" charset="0"/>
                <a:ea typeface="Chakra Petch Bold" pitchFamily="34" charset="-122"/>
                <a:cs typeface="Chakra Petch Bold" pitchFamily="34" charset="0"/>
              </a:rPr>
              <a:t>PILOT</a:t>
            </a:r>
            <a:endParaRPr lang="en-US" sz="6400" dirty="0"/>
          </a:p>
          <a:p>
            <a:pPr algn="l" indent="0" marL="0">
              <a:lnSpc>
                <a:spcPct val="78000"/>
              </a:lnSpc>
              <a:buNone/>
            </a:pPr>
            <a:r>
              <a:rPr lang="en-US" sz="6400" b="1" spc="-256" kern="100" dirty="0">
                <a:solidFill>
                  <a:srgbClr val="FFFFFF"/>
                </a:solidFill>
                <a:latin typeface="Chakra Petch Bold" pitchFamily="34" charset="0"/>
                <a:ea typeface="Chakra Petch Bold" pitchFamily="34" charset="-122"/>
                <a:cs typeface="Chakra Petch Bold" pitchFamily="34" charset="0"/>
              </a:rPr>
              <a:t>REVIEW</a:t>
            </a:r>
            <a:endParaRPr lang="en-US" sz="6400" dirty="0"/>
          </a:p>
        </p:txBody>
      </p:sp>
      <p:sp>
        <p:nvSpPr>
          <p:cNvPr id="3" name="Shape 1"/>
          <p:cNvSpPr/>
          <p:nvPr/>
        </p:nvSpPr>
        <p:spPr>
          <a:xfrm>
            <a:off x="657209" y="2469356"/>
            <a:ext cx="1817543" cy="31651"/>
          </a:xfrm>
          <a:prstGeom prst="roundRect">
            <a:avLst>
              <a:gd name="adj" fmla="val 49998"/>
            </a:avLst>
          </a:prstGeom>
          <a:solidFill>
            <a:srgbClr val="D1304E"/>
          </a:solidFill>
          <a:ln/>
        </p:spPr>
      </p:sp>
      <p:sp>
        <p:nvSpPr>
          <p:cNvPr id="4" name="Shape 2"/>
          <p:cNvSpPr/>
          <p:nvPr/>
        </p:nvSpPr>
        <p:spPr>
          <a:xfrm>
            <a:off x="657209" y="2724944"/>
            <a:ext cx="7270568" cy="528241"/>
          </a:xfrm>
          <a:prstGeom prst="rect">
            <a:avLst/>
          </a:prstGeom>
          <a:solidFill>
            <a:srgbClr val="FFE08A"/>
          </a:solidFill>
          <a:ln/>
        </p:spPr>
      </p:sp>
      <p:sp>
        <p:nvSpPr>
          <p:cNvPr id="5" name="Text 3"/>
          <p:cNvSpPr/>
          <p:nvPr/>
        </p:nvSpPr>
        <p:spPr>
          <a:xfrm>
            <a:off x="860403" y="2878614"/>
            <a:ext cx="7067373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spc="216" kern="100" dirty="0">
                <a:solidFill>
                  <a:srgbClr val="173C45"/>
                </a:solidFill>
                <a:latin typeface="Plus Jakarta Sans SemiBold" pitchFamily="34" charset="0"/>
                <a:ea typeface="Plus Jakarta Sans SemiBold" pitchFamily="34" charset="-122"/>
                <a:cs typeface="Plus Jakarta Sans SemiBold" pitchFamily="34" charset="0"/>
              </a:rPr>
              <a:t>DECISION PENDING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57209" y="3430984"/>
            <a:ext cx="7270568" cy="387548"/>
          </a:xfrm>
          <a:prstGeom prst="rect">
            <a:avLst/>
          </a:prstGeom>
          <a:solidFill>
            <a:srgbClr val="062A33"/>
          </a:solidFill>
          <a:ln/>
        </p:spPr>
      </p:sp>
      <p:sp>
        <p:nvSpPr>
          <p:cNvPr id="7" name="Text 5"/>
          <p:cNvSpPr/>
          <p:nvPr/>
        </p:nvSpPr>
        <p:spPr>
          <a:xfrm>
            <a:off x="809605" y="3543633"/>
            <a:ext cx="7118172" cy="184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1" kern="1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Source: Synthetic pilot brief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830290"/>
            <a:ext cx="5486263" cy="1002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78000"/>
              </a:lnSpc>
              <a:buNone/>
            </a:pPr>
            <a:r>
              <a:rPr lang="en-US" sz="8400" b="1" spc="-336" kern="100" dirty="0">
                <a:solidFill>
                  <a:srgbClr val="062A33"/>
                </a:solidFill>
                <a:latin typeface="Chakra Petch Bold" pitchFamily="34" charset="0"/>
                <a:ea typeface="Chakra Petch Bold" pitchFamily="34" charset="-122"/>
                <a:cs typeface="Chakra Petch Bold" pitchFamily="34" charset="0"/>
              </a:rPr>
              <a:t>405</a:t>
            </a:r>
            <a:endParaRPr lang="en-US" sz="8400" dirty="0"/>
          </a:p>
        </p:txBody>
      </p:sp>
      <p:sp>
        <p:nvSpPr>
          <p:cNvPr id="3" name="Text 1"/>
          <p:cNvSpPr/>
          <p:nvPr/>
        </p:nvSpPr>
        <p:spPr>
          <a:xfrm>
            <a:off x="6095848" y="616585"/>
            <a:ext cx="548626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27464F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QUARTERLY VOLUME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095848" y="904042"/>
            <a:ext cx="5486263" cy="9511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3500" spc="-42" kern="100" dirty="0">
                <a:solidFill>
                  <a:srgbClr val="062A33"/>
                </a:solidFill>
                <a:latin typeface="Chakra Petch SemiBold" pitchFamily="34" charset="0"/>
                <a:ea typeface="Chakra Petch SemiBold" pitchFamily="34" charset="-122"/>
                <a:cs typeface="Chakra Petch SemiBold" pitchFamily="34" charset="0"/>
              </a:rPr>
              <a:t>completed orders across April–June</a:t>
            </a:r>
            <a:endParaRPr lang="en-US" sz="3500" dirty="0"/>
          </a:p>
        </p:txBody>
      </p:sp>
      <p:sp>
        <p:nvSpPr>
          <p:cNvPr id="5" name="Shape 3"/>
          <p:cNvSpPr/>
          <p:nvPr/>
        </p:nvSpPr>
        <p:spPr>
          <a:xfrm>
            <a:off x="609585" y="2045494"/>
            <a:ext cx="2743131" cy="31651"/>
          </a:xfrm>
          <a:prstGeom prst="roundRect">
            <a:avLst>
              <a:gd name="adj" fmla="val 49998"/>
            </a:avLst>
          </a:prstGeom>
          <a:solidFill>
            <a:srgbClr val="D1304E"/>
          </a:solidFill>
          <a:ln/>
        </p:spPr>
      </p:sp>
      <p:sp>
        <p:nvSpPr>
          <p:cNvPr id="6" name="Text 4"/>
          <p:cNvSpPr/>
          <p:nvPr/>
        </p:nvSpPr>
        <p:spPr>
          <a:xfrm>
            <a:off x="609585" y="2785844"/>
            <a:ext cx="4907137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spc="192" kern="100" dirty="0">
                <a:solidFill>
                  <a:srgbClr val="173C45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COMPLETED ORDERS BY MONTH</a:t>
            </a:r>
            <a:endParaRPr lang="en-US" sz="1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9585" y="3090565"/>
          <a:ext cx="4907137" cy="914400"/>
        </p:xfrm>
        <a:graphic>
          <a:graphicData uri="http://schemas.openxmlformats.org/drawingml/2006/table">
            <a:tbl>
              <a:tblPr/>
              <a:tblGrid>
                <a:gridCol w="2698881"/>
                <a:gridCol w="2208257"/>
              </a:tblGrid>
              <a:tr h="39884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spc="126" kern="100" dirty="0">
                          <a:solidFill>
                            <a:srgbClr val="062A33"/>
                          </a:solidFill>
                          <a:latin typeface="Jura" pitchFamily="34" charset="0"/>
                          <a:ea typeface="Jura" pitchFamily="34" charset="-122"/>
                          <a:cs typeface="Jura" pitchFamily="34" charset="0"/>
                        </a:rPr>
                        <a:t>MONTH</a:t>
                      </a:r>
                      <a:endParaRPr lang="en-US" sz="1050" dirty="0">
                        <a:latin typeface="Jura" charset="0"/>
                        <a:ea typeface="Jura" charset="0"/>
                        <a:cs typeface="Jura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spc="126" kern="100" dirty="0">
                          <a:solidFill>
                            <a:srgbClr val="062A33"/>
                          </a:solidFill>
                          <a:latin typeface="Jura" pitchFamily="34" charset="0"/>
                          <a:ea typeface="Jura" pitchFamily="34" charset="-122"/>
                          <a:cs typeface="Jura" pitchFamily="34" charset="0"/>
                        </a:rPr>
                        <a:t>COMPLETED ORDERS</a:t>
                      </a:r>
                      <a:endParaRPr lang="en-US" sz="1050" dirty="0">
                        <a:latin typeface="Jura" charset="0"/>
                        <a:ea typeface="Jura" charset="0"/>
                        <a:cs typeface="Jura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April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120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May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150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292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June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135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65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Total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173C45"/>
                          </a:solidFill>
                          <a:latin typeface="Plus Jakarta Sans" pitchFamily="34" charset="0"/>
                          <a:ea typeface="Plus Jakarta Sans" pitchFamily="34" charset="-122"/>
                          <a:cs typeface="Plus Jakarta Sans" pitchFamily="34" charset="0"/>
                        </a:rPr>
                        <a:t>405</a:t>
                      </a:r>
                      <a:endParaRPr lang="en-US" sz="1350" dirty="0">
                        <a:latin typeface="Plus Jakarta Sans" charset="0"/>
                        <a:ea typeface="Plus Jakarta Sans" charset="0"/>
                        <a:cs typeface="Plus Jakarta Sans" charset="0"/>
                      </a:endParaRPr>
                    </a:p>
                  </a:txBody>
                  <a:tcPr marL="177796" marR="177796" marT="101598" marB="101598" anchor="ctr">
                    <a:lnL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CC8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F1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609585" y="5478895"/>
            <a:ext cx="4907137" cy="298648"/>
          </a:xfrm>
          <a:prstGeom prst="rect">
            <a:avLst/>
          </a:prstGeom>
          <a:noFill/>
          <a:ln/>
        </p:spPr>
        <p:txBody>
          <a:bodyPr wrap="square" lIns="0" tIns="101598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6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Source: Synthetic pilot brief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973811" y="2362379"/>
            <a:ext cx="5608299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200" spc="192" kern="100" dirty="0">
                <a:solidFill>
                  <a:srgbClr val="173C45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MONTHLY COMPLETED ORDERS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973811" y="2677672"/>
            <a:ext cx="5608299" cy="243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3F5F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May had the most completed orders of the three months.</a:t>
            </a:r>
            <a:endParaRPr lang="en-US" sz="13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3811" y="3024783"/>
            <a:ext cx="5608299" cy="31699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819634" y="6458545"/>
            <a:ext cx="372061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84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02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16585"/>
            <a:ext cx="11582110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27464F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FORWARD PLANNING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09585" y="904042"/>
            <a:ext cx="10972526" cy="475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3500" spc="-42" kern="100" dirty="0">
                <a:solidFill>
                  <a:srgbClr val="062A33"/>
                </a:solidFill>
                <a:latin typeface="Chakra Petch SemiBold" pitchFamily="34" charset="0"/>
                <a:ea typeface="Chakra Petch SemiBold" pitchFamily="34" charset="-122"/>
                <a:cs typeface="Chakra Petch SemiBold" pitchFamily="34" charset="0"/>
              </a:rPr>
              <a:t>July target remains unapproved</a:t>
            </a:r>
            <a:endParaRPr lang="en-US" sz="3500" dirty="0"/>
          </a:p>
        </p:txBody>
      </p:sp>
      <p:sp>
        <p:nvSpPr>
          <p:cNvPr id="4" name="Shape 2"/>
          <p:cNvSpPr/>
          <p:nvPr/>
        </p:nvSpPr>
        <p:spPr>
          <a:xfrm>
            <a:off x="609585" y="1588988"/>
            <a:ext cx="2743131" cy="31651"/>
          </a:xfrm>
          <a:prstGeom prst="roundRect">
            <a:avLst>
              <a:gd name="adj" fmla="val 49998"/>
            </a:avLst>
          </a:prstGeom>
          <a:solidFill>
            <a:srgbClr val="D1304E"/>
          </a:solidFill>
          <a:ln/>
        </p:spPr>
      </p:sp>
      <p:sp>
        <p:nvSpPr>
          <p:cNvPr id="5" name="Shape 3"/>
          <p:cNvSpPr/>
          <p:nvPr/>
        </p:nvSpPr>
        <p:spPr>
          <a:xfrm>
            <a:off x="609585" y="1844576"/>
            <a:ext cx="4622684" cy="4403824"/>
          </a:xfrm>
          <a:prstGeom prst="rect">
            <a:avLst/>
          </a:prstGeom>
          <a:solidFill>
            <a:srgbClr val="FFE08A"/>
          </a:solidFill>
          <a:ln/>
        </p:spPr>
      </p:sp>
      <p:sp>
        <p:nvSpPr>
          <p:cNvPr id="6" name="Text 4"/>
          <p:cNvSpPr/>
          <p:nvPr/>
        </p:nvSpPr>
        <p:spPr>
          <a:xfrm>
            <a:off x="939776" y="2257961"/>
            <a:ext cx="4292493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173C45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PRIMARY RISK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39776" y="2576691"/>
            <a:ext cx="3962301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spc="216" kern="100" dirty="0">
                <a:solidFill>
                  <a:srgbClr val="173C45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JULY TARGET NOT APPROVED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39776" y="3024922"/>
            <a:ext cx="3962301" cy="1081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173C4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The July volume baseline has not received formal sign-off. Operational commitments cannot be locked until authorized targets are confirmed.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39776" y="5549638"/>
            <a:ext cx="3962301" cy="298648"/>
          </a:xfrm>
          <a:prstGeom prst="rect">
            <a:avLst/>
          </a:prstGeom>
          <a:noFill/>
          <a:ln/>
        </p:spPr>
        <p:txBody>
          <a:bodyPr wrap="square" lIns="0" tIns="101598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6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Source: Synthetic pilot brief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536962" y="1844576"/>
            <a:ext cx="6045148" cy="4403824"/>
          </a:xfrm>
          <a:prstGeom prst="rect">
            <a:avLst/>
          </a:prstGeom>
          <a:solidFill>
            <a:srgbClr val="8AD8D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352" y="2257961"/>
            <a:ext cx="5638758" cy="1815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100" spc="93" kern="100" dirty="0">
                <a:solidFill>
                  <a:srgbClr val="000000"/>
                </a:solidFill>
                <a:latin typeface="Red Hat Mono Medium" pitchFamily="34" charset="0"/>
                <a:ea typeface="Red Hat Mono Medium" pitchFamily="34" charset="-122"/>
                <a:cs typeface="Red Hat Mono Medium" pitchFamily="34" charset="0"/>
              </a:rPr>
              <a:t>REQUIRED ACTION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943352" y="2576691"/>
            <a:ext cx="5232368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spc="216" kern="100" dirty="0">
                <a:solidFill>
                  <a:srgbClr val="000000"/>
                </a:solidFill>
                <a:latin typeface="Jura SemiBold" pitchFamily="34" charset="0"/>
                <a:ea typeface="Jura SemiBold" pitchFamily="34" charset="-122"/>
                <a:cs typeface="Jura SemiBold" pitchFamily="34" charset="0"/>
              </a:rPr>
              <a:t>SEEK APPROVAL BEFORE COMMITMENT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943352" y="3024922"/>
            <a:ext cx="5232368" cy="811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0"/>
              </a:rPr>
              <a:t>Seek approval of a July target before treating one as committed. Align leadership on capacity expectations prior to executing the next phase.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352" y="5663938"/>
            <a:ext cx="5638758" cy="184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spc="11" kern="100" dirty="0">
                <a:solidFill>
                  <a:srgbClr val="062A33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Source: Synthetic pilot brief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819634" y="6458545"/>
            <a:ext cx="372061" cy="189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1050" spc="84" kern="100" dirty="0">
                <a:solidFill>
                  <a:srgbClr val="3F5F69"/>
                </a:solidFill>
                <a:latin typeface="Red Hat Mono" pitchFamily="34" charset="0"/>
                <a:ea typeface="Red Hat Mono" pitchFamily="34" charset="-122"/>
                <a:cs typeface="Red Hat Mono" pitchFamily="34" charset="0"/>
              </a:rPr>
              <a:t>03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2026-11-05T02:20:08Z</dcterms:created>
  <dcterms:modified xsi:type="dcterms:W3CDTF">2026-11-05T02:20:08Z</dcterms:modified>
</cp:coreProperties>
</file>