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 orders</c:v>
                </c:pt>
              </c:strCache>
            </c:strRef>
          </c:tx>
          <c:spPr>
            <a:solidFill>
              <a:srgbClr val="087F8C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150</c:v>
                </c:pt>
                <c:pt idx="2">
                  <c:v>135</c:v>
                </c:pt>
              </c:numCache>
            </c:numRef>
          </c:val>
        </c:ser>
        <c:dLbls>
          <c:txPr>
            <a:bodyPr/>
            <a:lstStyle/>
            <a:p>
              <a:pPr>
                <a:defRPr sz="1800">
                  <a:solidFill>
                    <a:srgbClr val="142C43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80.0"/>
          <c:min val="0.0"/>
        </c:scaling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-2068027336"/>
        <c:crosses val="autoZero"/>
        <c:majorUnit val="3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Pilot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1 /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400" b="1">
                <a:solidFill>
                  <a:srgbClr val="142C43"/>
                </a:solidFill>
                <a:latin typeface="Noto Sans CJK SC"/>
              </a:defRPr>
            </a:pPr>
            <a:r>
              <a:t>Decision pending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200400"/>
            <a:ext cx="82296" cy="1234440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246120"/>
            <a:ext cx="100584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0">
                <a:solidFill>
                  <a:srgbClr val="142C43"/>
                </a:solidFill>
                <a:latin typeface="Noto Sans CJK SC"/>
              </a:defRPr>
            </a:pPr>
            <a:r>
              <a:t>April–June completed 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8587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96B79"/>
                </a:solidFill>
                <a:latin typeface="Noto Sans CJK SC"/>
              </a:defRPr>
            </a:pPr>
            <a:r>
              <a:t>Synthetic pilot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Completed orders | April–June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2 /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200" b="1">
                <a:solidFill>
                  <a:srgbClr val="087F8C"/>
                </a:solidFill>
                <a:latin typeface="Noto Sans CJK SC"/>
              </a:defRPr>
            </a:pPr>
            <a:r>
              <a:t>Total: 405 completed orders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011680"/>
          <a:ext cx="388619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19"/>
                <a:gridCol w="2011680"/>
              </a:tblGrid>
              <a:tr h="6035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  <a:latin typeface="Noto Sans CJK SC"/>
                        </a:defRPr>
                      </a:pPr>
                      <a:r>
                        <a:t>Month</a:t>
                      </a:r>
                    </a:p>
                  </a:txBody>
                  <a:tcPr anchor="ctr" marL="164592" marR="109728">
                    <a:solidFill>
                      <a:srgbClr val="142C4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 b="1">
                          <a:solidFill>
                            <a:srgbClr val="FFFFFF"/>
                          </a:solidFill>
                          <a:latin typeface="Noto Sans CJK SC"/>
                        </a:defRPr>
                      </a:pPr>
                      <a:r>
                        <a:t>Completed orders</a:t>
                      </a:r>
                    </a:p>
                  </a:txBody>
                  <a:tcPr anchor="ctr" marL="164592" marR="109728">
                    <a:solidFill>
                      <a:srgbClr val="142C4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April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120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May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150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June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135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Total</a:t>
                      </a:r>
                    </a:p>
                  </a:txBody>
                  <a:tcPr anchor="ctr" marL="164592" marR="109728">
                    <a:solidFill>
                      <a:srgbClr val="E2F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1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405</a:t>
                      </a:r>
                    </a:p>
                  </a:txBody>
                  <a:tcPr anchor="ctr" marL="164592" marR="109728">
                    <a:solidFill>
                      <a:srgbClr val="E2F1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983480" y="1874519"/>
          <a:ext cx="6492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Risks and next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3 / 3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5166360" cy="32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80760" y="1828800"/>
            <a:ext cx="5440680" cy="32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400" b="1">
                <a:solidFill>
                  <a:srgbClr val="087F8C"/>
                </a:solidFill>
                <a:latin typeface="Noto Sans CJK SC"/>
              </a:defRPr>
            </a:pPr>
            <a:r>
              <a:t>RISK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743200"/>
            <a:ext cx="45262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July target not approved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214884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400" b="1">
                <a:solidFill>
                  <a:srgbClr val="087F8C"/>
                </a:solidFill>
                <a:latin typeface="Noto Sans CJK SC"/>
              </a:defRPr>
            </a:pPr>
            <a:r>
              <a:t>NEXT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743200"/>
            <a:ext cx="47548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700" b="1">
                <a:solidFill>
                  <a:srgbClr val="142C43"/>
                </a:solidFill>
                <a:latin typeface="Noto Sans CJK SC"/>
              </a:defRPr>
            </a:pPr>
            <a:r>
              <a:t>Obtain approval before</a:t>
            </a:r>
          </a:p>
          <a:p>
            <a:pPr>
              <a:defRPr sz="2700" b="1">
                <a:solidFill>
                  <a:srgbClr val="142C43"/>
                </a:solidFill>
                <a:latin typeface="Noto Sans CJK SC"/>
              </a:defRPr>
            </a:pPr>
            <a:r>
              <a:t>setting the July target.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9496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900" b="0">
                <a:solidFill>
                  <a:srgbClr val="596B79"/>
                </a:solidFill>
                <a:latin typeface="Noto Sans CJK SC"/>
              </a:defRPr>
            </a:pPr>
            <a:r>
              <a:t>No July target is specified.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