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1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Completed orders</c:v>
                </c:pt>
              </c:strCache>
            </c:strRef>
          </c:tx>
          <c:spPr>
            <a:solidFill>
              <a:srgbClr val="087F8C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120</c:v>
                </c:pt>
                <c:pt idx="1">
                  <c:v>150</c:v>
                </c:pt>
                <c:pt idx="2">
                  <c:v>135</c:v>
                </c:pt>
              </c:numCache>
            </c:numRef>
          </c:val>
        </c:ser>
        <c:dLbls>
          <c:txPr>
            <a:bodyPr/>
            <a:lstStyle/>
            <a:p>
              <a:pPr>
                <a:defRPr sz="1800">
                  <a:solidFill>
                    <a:srgbClr val="142C43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9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80.0"/>
          <c:min val="0.0"/>
        </c:scaling>
        <c:delete val="0"/>
        <c:axPos val="l"/>
        <c:majorGridlines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</a:p>
        </c:txPr>
        <c:crossAx val="-2068027336"/>
        <c:crosses val="autoZero"/>
        <c:majorUnit val="30.0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8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000" b="1">
                <a:solidFill>
                  <a:srgbClr val="142C43"/>
                </a:solidFill>
                <a:latin typeface="Noto Sans CJK SC"/>
              </a:defRPr>
            </a:pPr>
            <a:r>
              <a:t>Pilot review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309360"/>
            <a:ext cx="10972800" cy="13716"/>
          </a:xfrm>
          <a:prstGeom prst="rect">
            <a:avLst/>
          </a:prstGeom>
          <a:solidFill>
            <a:srgbClr val="DCE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596B79"/>
                </a:solidFill>
                <a:latin typeface="Noto Sans CJK SC"/>
              </a:defRPr>
            </a:pPr>
            <a:r>
              <a:t>Synthetic pilot brief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46520"/>
            <a:ext cx="8229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596B79"/>
                </a:solidFill>
                <a:latin typeface="Noto Sans CJK SC"/>
              </a:defRPr>
            </a:pPr>
            <a:r>
              <a:t>1 /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74519"/>
            <a:ext cx="105156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400" b="1">
                <a:solidFill>
                  <a:srgbClr val="142C43"/>
                </a:solidFill>
                <a:latin typeface="Noto Sans CJK SC"/>
              </a:defRPr>
            </a:pPr>
            <a:r>
              <a:t>Decision pending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3200400"/>
            <a:ext cx="82296" cy="1234440"/>
          </a:xfrm>
          <a:prstGeom prst="rect">
            <a:avLst/>
          </a:prstGeom>
          <a:solidFill>
            <a:srgbClr val="08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3246120"/>
            <a:ext cx="100584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400" b="0">
                <a:solidFill>
                  <a:srgbClr val="142C43"/>
                </a:solidFill>
                <a:latin typeface="Noto Sans CJK SC"/>
              </a:defRPr>
            </a:pPr>
            <a:r>
              <a:t>April–June completed orders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858768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596B79"/>
                </a:solidFill>
                <a:latin typeface="Noto Sans CJK SC"/>
              </a:defRPr>
            </a:pPr>
            <a:r>
              <a:t>Synthetic pilot data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8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000" b="1">
                <a:solidFill>
                  <a:srgbClr val="142C43"/>
                </a:solidFill>
                <a:latin typeface="Noto Sans CJK SC"/>
              </a:defRPr>
            </a:pPr>
            <a:r>
              <a:t>Completed orders | April–June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309360"/>
            <a:ext cx="10972800" cy="13716"/>
          </a:xfrm>
          <a:prstGeom prst="rect">
            <a:avLst/>
          </a:prstGeom>
          <a:solidFill>
            <a:srgbClr val="DCE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596B79"/>
                </a:solidFill>
                <a:latin typeface="Noto Sans CJK SC"/>
              </a:defRPr>
            </a:pPr>
            <a:r>
              <a:t>Synthetic pilot brief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46520"/>
            <a:ext cx="8229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596B79"/>
                </a:solidFill>
                <a:latin typeface="Noto Sans CJK SC"/>
              </a:defRPr>
            </a:pPr>
            <a:r>
              <a:t>2 /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234440"/>
            <a:ext cx="107899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200" b="1">
                <a:solidFill>
                  <a:srgbClr val="087F8C"/>
                </a:solidFill>
                <a:latin typeface="Noto Sans CJK SC"/>
              </a:defRPr>
            </a:pPr>
            <a:r>
              <a:t>Total: 405 completed orders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011680"/>
          <a:ext cx="3886199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4519"/>
                <a:gridCol w="2011680"/>
              </a:tblGrid>
              <a:tr h="603504">
                <a:tc>
                  <a:txBody>
                    <a:bodyPr/>
                    <a:lstStyle/>
                    <a:p>
                      <a:pPr algn="l">
                        <a:defRPr sz="1600" b="1">
                          <a:solidFill>
                            <a:srgbClr val="FFFFFF"/>
                          </a:solidFill>
                          <a:latin typeface="Noto Sans CJK SC"/>
                        </a:defRPr>
                      </a:pPr>
                      <a:r>
                        <a:t>Month</a:t>
                      </a:r>
                    </a:p>
                  </a:txBody>
                  <a:tcPr anchor="ctr" marL="164592" marR="109728">
                    <a:solidFill>
                      <a:srgbClr val="142C4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600" b="1">
                          <a:solidFill>
                            <a:srgbClr val="FFFFFF"/>
                          </a:solidFill>
                          <a:latin typeface="Noto Sans CJK SC"/>
                        </a:defRPr>
                      </a:pPr>
                      <a:r>
                        <a:t>Completed orders</a:t>
                      </a:r>
                    </a:p>
                  </a:txBody>
                  <a:tcPr anchor="ctr" marL="164592" marR="109728">
                    <a:solidFill>
                      <a:srgbClr val="142C43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>
                        <a:defRPr sz="2000" b="0">
                          <a:solidFill>
                            <a:srgbClr val="142C43"/>
                          </a:solidFill>
                          <a:latin typeface="Noto Sans CJK SC"/>
                        </a:defRPr>
                      </a:pPr>
                      <a:r>
                        <a:t>April</a:t>
                      </a:r>
                    </a:p>
                  </a:txBody>
                  <a:tcPr anchor="ctr" marL="164592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2000" b="0">
                          <a:solidFill>
                            <a:srgbClr val="142C43"/>
                          </a:solidFill>
                          <a:latin typeface="Noto Sans CJK SC"/>
                        </a:defRPr>
                      </a:pPr>
                      <a:r>
                        <a:t>120</a:t>
                      </a:r>
                    </a:p>
                  </a:txBody>
                  <a:tcPr anchor="ctr" marL="164592" marR="109728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>
                        <a:defRPr sz="2000" b="0">
                          <a:solidFill>
                            <a:srgbClr val="142C43"/>
                          </a:solidFill>
                          <a:latin typeface="Noto Sans CJK SC"/>
                        </a:defRPr>
                      </a:pPr>
                      <a:r>
                        <a:t>May</a:t>
                      </a:r>
                    </a:p>
                  </a:txBody>
                  <a:tcPr anchor="ctr" marL="164592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2000" b="0">
                          <a:solidFill>
                            <a:srgbClr val="142C43"/>
                          </a:solidFill>
                          <a:latin typeface="Noto Sans CJK SC"/>
                        </a:defRPr>
                      </a:pPr>
                      <a:r>
                        <a:t>150</a:t>
                      </a:r>
                    </a:p>
                  </a:txBody>
                  <a:tcPr anchor="ctr" marL="164592" marR="109728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>
                        <a:defRPr sz="2000" b="0">
                          <a:solidFill>
                            <a:srgbClr val="142C43"/>
                          </a:solidFill>
                          <a:latin typeface="Noto Sans CJK SC"/>
                        </a:defRPr>
                      </a:pPr>
                      <a:r>
                        <a:t>June</a:t>
                      </a:r>
                    </a:p>
                  </a:txBody>
                  <a:tcPr anchor="ctr" marL="164592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2000" b="0">
                          <a:solidFill>
                            <a:srgbClr val="142C43"/>
                          </a:solidFill>
                          <a:latin typeface="Noto Sans CJK SC"/>
                        </a:defRPr>
                      </a:pPr>
                      <a:r>
                        <a:t>135</a:t>
                      </a:r>
                    </a:p>
                  </a:txBody>
                  <a:tcPr anchor="ctr" marL="164592" marR="109728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142C43"/>
                          </a:solidFill>
                          <a:latin typeface="Noto Sans CJK SC"/>
                        </a:defRPr>
                      </a:pPr>
                      <a:r>
                        <a:t>Total</a:t>
                      </a:r>
                    </a:p>
                  </a:txBody>
                  <a:tcPr anchor="ctr" marL="164592" marR="109728">
                    <a:solidFill>
                      <a:srgbClr val="E2F1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2000" b="1">
                          <a:solidFill>
                            <a:srgbClr val="142C43"/>
                          </a:solidFill>
                          <a:latin typeface="Noto Sans CJK SC"/>
                        </a:defRPr>
                      </a:pPr>
                      <a:r>
                        <a:t>405</a:t>
                      </a:r>
                    </a:p>
                  </a:txBody>
                  <a:tcPr anchor="ctr" marL="164592" marR="109728">
                    <a:solidFill>
                      <a:srgbClr val="E2F1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4983480" y="1874519"/>
          <a:ext cx="6492240" cy="374903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8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000" b="1">
                <a:solidFill>
                  <a:srgbClr val="142C43"/>
                </a:solidFill>
                <a:latin typeface="Noto Sans CJK SC"/>
              </a:defRPr>
            </a:pPr>
            <a:r>
              <a:t>Risks and next action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309360"/>
            <a:ext cx="10972800" cy="13716"/>
          </a:xfrm>
          <a:prstGeom prst="rect">
            <a:avLst/>
          </a:prstGeom>
          <a:solidFill>
            <a:srgbClr val="DCE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596B79"/>
                </a:solidFill>
                <a:latin typeface="Noto Sans CJK SC"/>
              </a:defRPr>
            </a:pPr>
            <a:r>
              <a:t>Synthetic pilot brief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46520"/>
            <a:ext cx="8229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596B79"/>
                </a:solidFill>
                <a:latin typeface="Noto Sans CJK SC"/>
              </a:defRPr>
            </a:pPr>
            <a:r>
              <a:t>3 / 3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828800"/>
            <a:ext cx="5166360" cy="320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080760" y="1828800"/>
            <a:ext cx="5440680" cy="320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148840"/>
            <a:ext cx="43891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400" b="1">
                <a:solidFill>
                  <a:srgbClr val="087F8C"/>
                </a:solidFill>
                <a:latin typeface="Noto Sans CJK SC"/>
              </a:defRPr>
            </a:pPr>
            <a:r>
              <a:t>RISK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743200"/>
            <a:ext cx="452628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000" b="1">
                <a:solidFill>
                  <a:srgbClr val="142C43"/>
                </a:solidFill>
                <a:latin typeface="Noto Sans CJK SC"/>
              </a:defRPr>
            </a:pPr>
            <a:r>
              <a:t>July target awaiting management approval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5080" y="2148840"/>
            <a:ext cx="46634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400" b="1">
                <a:solidFill>
                  <a:srgbClr val="087F8C"/>
                </a:solidFill>
                <a:latin typeface="Noto Sans CJK SC"/>
              </a:defRPr>
            </a:pPr>
            <a:r>
              <a:t>NEXT 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5080" y="2743200"/>
            <a:ext cx="475488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700" b="1">
                <a:solidFill>
                  <a:srgbClr val="142C43"/>
                </a:solidFill>
                <a:latin typeface="Noto Sans CJK SC"/>
              </a:defRPr>
            </a:pPr>
            <a:r>
              <a:t>Obtain approval before</a:t>
            </a:r>
          </a:p>
          <a:p>
            <a:pPr>
              <a:defRPr sz="2700" b="1">
                <a:solidFill>
                  <a:srgbClr val="142C43"/>
                </a:solidFill>
                <a:latin typeface="Noto Sans CJK SC"/>
              </a:defRPr>
            </a:pPr>
            <a:r>
              <a:t>setting the July target.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94960"/>
            <a:ext cx="105156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900" b="0">
                <a:solidFill>
                  <a:srgbClr val="596B79"/>
                </a:solidFill>
                <a:latin typeface="Noto Sans CJK SC"/>
              </a:defRPr>
            </a:pPr>
            <a:r>
              <a:t>No July target is specified.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